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4"/>
  </p:notesMasterIdLst>
  <p:handoutMasterIdLst>
    <p:handoutMasterId r:id="rId35"/>
  </p:handoutMasterIdLst>
  <p:sldIdLst>
    <p:sldId id="261" r:id="rId2"/>
    <p:sldId id="281" r:id="rId3"/>
    <p:sldId id="262" r:id="rId4"/>
    <p:sldId id="263" r:id="rId5"/>
    <p:sldId id="265" r:id="rId6"/>
    <p:sldId id="264" r:id="rId7"/>
    <p:sldId id="291" r:id="rId8"/>
    <p:sldId id="266" r:id="rId9"/>
    <p:sldId id="292" r:id="rId10"/>
    <p:sldId id="267" r:id="rId11"/>
    <p:sldId id="269" r:id="rId12"/>
    <p:sldId id="271" r:id="rId13"/>
    <p:sldId id="272" r:id="rId14"/>
    <p:sldId id="274" r:id="rId15"/>
    <p:sldId id="275" r:id="rId16"/>
    <p:sldId id="276" r:id="rId17"/>
    <p:sldId id="277" r:id="rId18"/>
    <p:sldId id="282" r:id="rId19"/>
    <p:sldId id="278" r:id="rId20"/>
    <p:sldId id="279" r:id="rId21"/>
    <p:sldId id="280" r:id="rId22"/>
    <p:sldId id="284" r:id="rId23"/>
    <p:sldId id="294" r:id="rId24"/>
    <p:sldId id="298" r:id="rId25"/>
    <p:sldId id="297" r:id="rId26"/>
    <p:sldId id="286" r:id="rId27"/>
    <p:sldId id="288" r:id="rId28"/>
    <p:sldId id="290" r:id="rId29"/>
    <p:sldId id="299" r:id="rId30"/>
    <p:sldId id="300" r:id="rId31"/>
    <p:sldId id="301" r:id="rId32"/>
    <p:sldId id="30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2A"/>
    <a:srgbClr val="EE612A"/>
    <a:srgbClr val="A93B30"/>
    <a:srgbClr val="EF6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182" autoAdjust="0"/>
  </p:normalViewPr>
  <p:slideViewPr>
    <p:cSldViewPr snapToGrid="0" snapToObjects="1">
      <p:cViewPr varScale="1">
        <p:scale>
          <a:sx n="84" d="100"/>
          <a:sy n="84" d="100"/>
        </p:scale>
        <p:origin x="10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B8A8-2BB8-40DC-B6C9-8687A7BFF02F}" type="datetimeFigureOut">
              <a:rPr lang="en-GB" smtClean="0"/>
              <a:t>22/11/2017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443-7C5D-4B27-B591-D0785E98C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74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DC12D-CBC4-4698-9936-03C20D00ED78}" type="datetimeFigureOut">
              <a:rPr lang="en-GB" smtClean="0"/>
              <a:t>22/11/2017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6D11-F698-4504-A0E6-228DA77859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image is from https://pixabay.com/en/wood-tools-plyers-iron-axe-2628286/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for commercial use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attribution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7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3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goTemplate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" y="0"/>
            <a:ext cx="9180000" cy="685756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80873" y="5026443"/>
            <a:ext cx="4122752" cy="1704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72" y="2075785"/>
            <a:ext cx="5415157" cy="279939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4930931"/>
            <a:ext cx="4385104" cy="1185429"/>
          </a:xfrm>
        </p:spPr>
        <p:txBody>
          <a:bodyPr>
            <a:normAutofit/>
          </a:bodyPr>
          <a:lstStyle>
            <a:lvl1pPr marL="0" indent="0" algn="l">
              <a:buNone/>
              <a:defRPr sz="3600" b="0" i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err="1" smtClean="0"/>
              <a:t>Jelena</a:t>
            </a:r>
            <a:r>
              <a:rPr lang="en-US" dirty="0" smtClean="0"/>
              <a:t> </a:t>
            </a:r>
            <a:r>
              <a:rPr lang="en-US" dirty="0" err="1" smtClean="0"/>
              <a:t>Ilic</a:t>
            </a:r>
            <a:r>
              <a:rPr lang="en-US" dirty="0" smtClean="0"/>
              <a:t> - Jilic@mango-solutions.com</a:t>
            </a:r>
          </a:p>
          <a:p>
            <a:pPr algn="l"/>
            <a:r>
              <a:rPr lang="en-US" dirty="0" smtClean="0"/>
              <a:t>Introduction to R workshop – Women in Data workshop 2017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1" y="3364203"/>
            <a:ext cx="3014288" cy="23668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58" y="103184"/>
            <a:ext cx="2616042" cy="26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6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9049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307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1308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030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288B-CB5D-264B-A523-9E9228DD0DBB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/>
          <a:lstStyle/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50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ngoTemplate_Background-0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"/>
            <a:ext cx="9180000" cy="68575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288B-CB5D-264B-A523-9E9228DD0DBB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9219" y="535710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Tim Vivian-Griffiths – tvivian-Griffiths@mango-solutions.com</a:t>
            </a:r>
          </a:p>
          <a:p>
            <a:pPr algn="l"/>
            <a:r>
              <a:rPr lang="en-US" dirty="0"/>
              <a:t>Working with GitHub workshop – EARL 2017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0968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7" r:id="rId3"/>
    <p:sldLayoutId id="2147483658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EF6F3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200" dirty="0" smtClean="0"/>
              <a:t>Introduction to R</a:t>
            </a:r>
            <a:br>
              <a:rPr lang="en-GB" sz="5200" dirty="0" smtClean="0"/>
            </a:br>
            <a:r>
              <a:rPr lang="en-GB" sz="3200" i="1" dirty="0" smtClean="0"/>
              <a:t>Women in Data 2017</a:t>
            </a:r>
            <a:endParaRPr lang="en-US" sz="3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5124667"/>
            <a:ext cx="4385104" cy="1506146"/>
          </a:xfrm>
        </p:spPr>
        <p:txBody>
          <a:bodyPr>
            <a:normAutofit/>
          </a:bodyPr>
          <a:lstStyle/>
          <a:p>
            <a:r>
              <a:rPr lang="en-GB" sz="1600" b="1" dirty="0" err="1" smtClean="0">
                <a:solidFill>
                  <a:schemeClr val="tx1"/>
                </a:solidFill>
              </a:rPr>
              <a:t>Jelena</a:t>
            </a:r>
            <a:r>
              <a:rPr lang="en-GB" sz="1600" b="1" dirty="0" smtClean="0">
                <a:solidFill>
                  <a:schemeClr val="tx1"/>
                </a:solidFill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</a:rPr>
              <a:t>Ilic</a:t>
            </a:r>
            <a:r>
              <a:rPr lang="en-GB" sz="1600" b="1" dirty="0" smtClean="0">
                <a:solidFill>
                  <a:schemeClr val="tx1"/>
                </a:solidFill>
              </a:rPr>
              <a:t>, Beth Ashlee</a:t>
            </a:r>
          </a:p>
          <a:p>
            <a:r>
              <a:rPr lang="en-GB" sz="1600" dirty="0" smtClean="0">
                <a:solidFill>
                  <a:schemeClr val="tx1"/>
                </a:solidFill>
              </a:rPr>
              <a:t>Twitter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dirty="0" smtClean="0">
                <a:solidFill>
                  <a:schemeClr val="tx1"/>
                </a:solidFill>
              </a:rPr>
              <a:t>@</a:t>
            </a:r>
            <a:r>
              <a:rPr lang="en-GB" sz="1600" dirty="0" err="1" smtClean="0">
                <a:solidFill>
                  <a:schemeClr val="tx1"/>
                </a:solidFill>
              </a:rPr>
              <a:t>MangoTheCat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Email: </a:t>
            </a:r>
            <a:r>
              <a:rPr lang="en-GB" sz="1600" dirty="0" smtClean="0">
                <a:solidFill>
                  <a:schemeClr val="tx1"/>
                </a:solidFill>
              </a:rPr>
              <a:t>info@mango-solutions.com</a:t>
            </a:r>
            <a:endParaRPr lang="en-US" sz="1600" dirty="0"/>
          </a:p>
        </p:txBody>
      </p:sp>
      <p:pic>
        <p:nvPicPr>
          <p:cNvPr id="7" name="Picture 4" descr="https://www.gene.com/assets/frontend/img/icon-share-em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0" y="6371613"/>
            <a:ext cx="259200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manipulation – </a:t>
            </a:r>
            <a:r>
              <a:rPr lang="en-GB" b="1" dirty="0" err="1" smtClean="0"/>
              <a:t>dplyr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000" dirty="0" smtClean="0"/>
              <a:t>The </a:t>
            </a:r>
            <a:r>
              <a:rPr lang="en-US" sz="2000" b="1" dirty="0" err="1"/>
              <a:t>dplyr</a:t>
            </a:r>
            <a:r>
              <a:rPr lang="en-US" sz="2000" dirty="0"/>
              <a:t> package provides a general framework for manipulation of data frames in R (written by Hadley Wickham) it provides the following functions</a:t>
            </a:r>
            <a:r>
              <a:rPr lang="en-US" sz="2000" dirty="0" smtClean="0"/>
              <a:t>:</a:t>
            </a:r>
            <a:endParaRPr lang="en-US" sz="2000" dirty="0"/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</a:p>
          <a:p>
            <a:pPr lvl="1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000" dirty="0"/>
              <a:t>These functions all work in a similar fashion:</a:t>
            </a:r>
            <a:endParaRPr lang="en-GB" sz="2000" dirty="0"/>
          </a:p>
          <a:p>
            <a:pPr lvl="1"/>
            <a:r>
              <a:rPr lang="en-US" sz="1600" dirty="0"/>
              <a:t>The first argument is a data frame</a:t>
            </a:r>
            <a:endParaRPr lang="en-GB" sz="1600" dirty="0"/>
          </a:p>
          <a:p>
            <a:pPr lvl="1"/>
            <a:r>
              <a:rPr lang="en-US" sz="1600" dirty="0"/>
              <a:t>The remaining arguments describe what to do to the data frame</a:t>
            </a:r>
            <a:endParaRPr lang="en-GB" sz="1600" dirty="0"/>
          </a:p>
          <a:p>
            <a:pPr lvl="1"/>
            <a:r>
              <a:rPr lang="en-US" sz="1600" dirty="0"/>
              <a:t>The function always returns a data frame</a:t>
            </a:r>
            <a:endParaRPr lang="en-GB" sz="1600" dirty="0"/>
          </a:p>
          <a:p>
            <a:pPr lvl="1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The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filter </a:t>
            </a:r>
            <a:r>
              <a:rPr lang="en-US" sz="1800" dirty="0"/>
              <a:t>function allows us to select specific rows from a data </a:t>
            </a:r>
            <a:r>
              <a:rPr lang="en-US" sz="1800" dirty="0" smtClean="0"/>
              <a:t>frame, </a:t>
            </a:r>
            <a:r>
              <a:rPr lang="en-US" sz="1800" dirty="0"/>
              <a:t>by specifying a logical </a:t>
            </a:r>
            <a:r>
              <a:rPr lang="en-US" sz="1800" dirty="0" smtClean="0"/>
              <a:t>statement: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 smtClean="0"/>
              <a:t>We </a:t>
            </a:r>
            <a:r>
              <a:rPr lang="en-GB" sz="1800" dirty="0"/>
              <a:t>can filter using more than 1 logical statement, which are joined by an “&amp;” on </a:t>
            </a:r>
            <a:r>
              <a:rPr lang="en-GB" sz="1800" dirty="0" smtClean="0"/>
              <a:t>execution: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 4 &amp; carb ==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 smtClean="0"/>
              <a:t>To </a:t>
            </a:r>
            <a:r>
              <a:rPr lang="en-GB" sz="1800" dirty="0"/>
              <a:t>select rows where one condition or the other is satisfied we have to build the condition with the “|” </a:t>
            </a:r>
            <a:r>
              <a:rPr lang="en-GB" sz="1800" dirty="0" smtClean="0"/>
              <a:t>symbol</a:t>
            </a:r>
            <a:r>
              <a:rPr lang="en-GB" sz="1600" dirty="0" smtClean="0"/>
              <a:t>: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 4 | carb == 2</a:t>
            </a:r>
          </a:p>
          <a:p>
            <a:endParaRPr lang="en-US" sz="16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476892"/>
              </p:ext>
            </p:extLst>
          </p:nvPr>
        </p:nvGraphicFramePr>
        <p:xfrm>
          <a:off x="319732" y="2447774"/>
          <a:ext cx="8445500" cy="1798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/>
                        <a:t>&gt;</a:t>
                      </a:r>
                      <a:r>
                        <a:rPr lang="en-GB" sz="1600" dirty="0" smtClean="0"/>
                        <a:t>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filter(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4) # note double equals to test equality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mpg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drat 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qsec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vs am gear carb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1  22.8   4 108.0  93 3.85 2.320 18.61  1  1    4    1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2  24.4   4 146.7  62 3.69 3.190 20.00  1  0    4    2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3  22.8   4 140.8  95 3.92 3.150 22.90  1  0    4    2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4  32.4   4  78.7  66 4.08 2.200 19.47  1  1    4    1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600" dirty="0"/>
              <a:t> </a:t>
            </a:r>
            <a:r>
              <a:rPr lang="en-US" sz="1800" dirty="0"/>
              <a:t>function allows us to choose the columns to retain within a dataset.  We use the function by specifying the column names</a:t>
            </a:r>
            <a:r>
              <a:rPr lang="en-US" sz="1800" dirty="0" smtClean="0"/>
              <a:t>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 smtClean="0"/>
              <a:t>We can also specify a column order, for example using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mpg:hp</a:t>
            </a:r>
            <a:r>
              <a:rPr lang="en-US" sz="1600" dirty="0" smtClean="0"/>
              <a:t> </a:t>
            </a:r>
            <a:r>
              <a:rPr lang="en-US" sz="1800" dirty="0" smtClean="0"/>
              <a:t>to select columns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n-US" sz="1800" dirty="0" smtClean="0"/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lang="en-US" sz="1800" dirty="0" smtClean="0"/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800" dirty="0" smtClean="0"/>
              <a:t> and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439765"/>
              </p:ext>
            </p:extLst>
          </p:nvPr>
        </p:nvGraphicFramePr>
        <p:xfrm>
          <a:off x="302964" y="2510140"/>
          <a:ext cx="8445500" cy="1798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select(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mpg,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     # select 3 columns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mpg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Mazda RX4           21.0   6 2.620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Mazda RX4 Wag       21.0   6 2.875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Datsun 710          22.8   4 2.320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Hornet 4 Drive      21.4   6 3.215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  <a:endParaRPr lang="en-GB" sz="1600" b="0" i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/>
              <a:t>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GB" sz="1800" dirty="0"/>
              <a:t> function allows us to sort the data on 1 or more variables.  </a:t>
            </a: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 smtClean="0"/>
              <a:t>We </a:t>
            </a:r>
            <a:r>
              <a:rPr lang="en-GB" sz="1800" dirty="0"/>
              <a:t>provide values which specify the variables by which to sort in ascending order</a:t>
            </a:r>
            <a:r>
              <a:rPr lang="en-GB" sz="1800" dirty="0" smtClean="0"/>
              <a:t>.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589137"/>
              </p:ext>
            </p:extLst>
          </p:nvPr>
        </p:nvGraphicFramePr>
        <p:xfrm>
          <a:off x="303213" y="2836571"/>
          <a:ext cx="8445500" cy="1798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arrange(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mpg)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mpg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drat 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qsec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vs am gear carb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1  10.4   8 472.0 205 2.93 5.250 17.98  0  0    3    4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2  10.4   8 460.0 215 3.00 5.424 17.82  0  0    3    4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3  13.3   8 350.0 245 3.73 3.840 15.41  0  0    3    4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4  14.3   8 360.0 245 3.21 3.570 15.84  0  0    3    4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/>
              <a:t>We can create new variables within a data frame using the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mutate </a:t>
            </a:r>
            <a:r>
              <a:rPr lang="en-GB" sz="1800" dirty="0"/>
              <a:t>function.  </a:t>
            </a: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 smtClean="0"/>
              <a:t>Using </a:t>
            </a:r>
            <a:r>
              <a:rPr lang="en-GB" sz="1800" dirty="0"/>
              <a:t>this function we can specify new variables</a:t>
            </a:r>
            <a:r>
              <a:rPr lang="en-GB" sz="1800" dirty="0" smtClean="0"/>
              <a:t>: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047581"/>
              </p:ext>
            </p:extLst>
          </p:nvPr>
        </p:nvGraphicFramePr>
        <p:xfrm>
          <a:off x="303213" y="2847312"/>
          <a:ext cx="8445500" cy="17983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mutate(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 =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mpg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drat 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qsec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vs am gear carb   pwr2wt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1  21.0   6 160.0 110 3.90 2.620 16.46  0  1    4    4 41.98473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2  21.0   6 160.0 110 3.90 2.875 17.02  0  1    4    4 38.26087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3  22.8   4 108.0  93 3.85 2.320 18.61  1  1    4    1 40.08621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4  21.4   6 258.0 110 3.08 3.215 19.44  1  0    3    1 34.21462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GB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One of the nice features of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n-US" sz="1800" dirty="0"/>
              <a:t> function is that we can create columns that depend on each other without having to write multiple steps. </a:t>
            </a:r>
            <a:endParaRPr lang="en-GB" sz="1800" dirty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799084"/>
              </p:ext>
            </p:extLst>
          </p:nvPr>
        </p:nvGraphicFramePr>
        <p:xfrm>
          <a:off x="303213" y="2877129"/>
          <a:ext cx="8445500" cy="15849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mutate(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 =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pwr2wt.Sq = pwr2wt^2)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mpg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drat   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4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qsec</a:t>
                      </a:r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vs am gear carb   pwr2wt pwr2wt.Sq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1  21.0   6 160.0 110 3.90 2.620 16.46  0  1    4    4 41.98473 1762.7178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2  21.0   6 160.0 110 3.90 2.875 17.02  0  1    4    4 38.26087 1463.8941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3  22.8   4 108.0  93 3.85 2.320 18.61  1  1    4    1 40.08621 1606.9040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4  21.4   6 258.0 110 3.08 3.215 19.44  1  0    3    1 34.21462 1170.6402</a:t>
                      </a:r>
                    </a:p>
                    <a:p>
                      <a:r>
                        <a:rPr lang="en-GB" sz="14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Summarising Data – Numeric Columns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Often when analyzing a dataset we want to calculate various summary statistics. </a:t>
            </a:r>
            <a:endParaRPr lang="en-US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 smtClean="0"/>
              <a:t>With </a:t>
            </a:r>
            <a:r>
              <a:rPr lang="en-US" sz="1800" b="1" dirty="0" err="1"/>
              <a:t>dplyr</a:t>
            </a:r>
            <a:r>
              <a:rPr lang="en-US" sz="1800" dirty="0"/>
              <a:t> we can use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function to help you do that. </a:t>
            </a:r>
            <a:endParaRPr lang="en-US" sz="1800" dirty="0" smtClean="0"/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1800" dirty="0" smtClean="0"/>
              <a:t>Typical </a:t>
            </a:r>
            <a:r>
              <a:rPr lang="en-US" sz="1800" dirty="0"/>
              <a:t>functions we may wish to use include:</a:t>
            </a:r>
            <a:endParaRPr lang="en-GB" sz="1800" dirty="0"/>
          </a:p>
          <a:p>
            <a:pPr lvl="0"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Standard summaries such </a:t>
            </a:r>
            <a:r>
              <a:rPr lang="en-US" sz="1800" dirty="0" smtClean="0"/>
              <a:t>as:</a:t>
            </a:r>
          </a:p>
          <a:p>
            <a:pPr lvl="0">
              <a:buClr>
                <a:schemeClr val="accent6">
                  <a:lumMod val="75000"/>
                </a:schemeClr>
              </a:buClr>
            </a:pPr>
            <a:endParaRPr lang="en-US" sz="1600" dirty="0"/>
          </a:p>
          <a:p>
            <a:pPr lvl="0">
              <a:buClr>
                <a:schemeClr val="accent6">
                  <a:lumMod val="75000"/>
                </a:schemeClr>
              </a:buClr>
            </a:pPr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/>
          </a:p>
          <a:p>
            <a:pPr marL="0" lvl="0" indent="0">
              <a:buNone/>
            </a:pPr>
            <a:endParaRPr lang="en-US" sz="1600" dirty="0"/>
          </a:p>
          <a:p>
            <a:pPr lvl="0"/>
            <a:endParaRPr lang="en-US" sz="1600" dirty="0" smtClean="0"/>
          </a:p>
          <a:p>
            <a:pPr lvl="0">
              <a:buClr>
                <a:schemeClr val="accent6">
                  <a:lumMod val="75000"/>
                </a:schemeClr>
              </a:buClr>
            </a:pPr>
            <a:r>
              <a:rPr lang="en-US" sz="1800" dirty="0" smtClean="0"/>
              <a:t>Additional </a:t>
            </a:r>
            <a:r>
              <a:rPr lang="en-US" sz="1800" dirty="0"/>
              <a:t>functions provided by </a:t>
            </a:r>
            <a:r>
              <a:rPr lang="en-US" sz="1800" b="1" dirty="0" err="1"/>
              <a:t>dplyr</a:t>
            </a:r>
            <a:r>
              <a:rPr lang="en-US" sz="18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Sums of </a:t>
            </a:r>
            <a:r>
              <a:rPr lang="en-US" sz="1800" dirty="0" err="1"/>
              <a:t>logicals</a:t>
            </a:r>
            <a:r>
              <a:rPr lang="en-US" sz="1800" dirty="0"/>
              <a:t>, such as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sum(x  &gt;10)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3933594"/>
              </p:ext>
            </p:extLst>
          </p:nvPr>
        </p:nvGraphicFramePr>
        <p:xfrm>
          <a:off x="472174" y="3153337"/>
          <a:ext cx="3980757" cy="15121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Function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Use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mean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Mean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Minimum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var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Variance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 of values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691348"/>
              </p:ext>
            </p:extLst>
          </p:nvPr>
        </p:nvGraphicFramePr>
        <p:xfrm>
          <a:off x="4701207" y="3143401"/>
          <a:ext cx="3980757" cy="15121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Function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Use</a:t>
                      </a:r>
                      <a:endParaRPr lang="en-GB" sz="16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median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Median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Max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Maximum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Sd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Standard Deviation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Length</a:t>
                      </a:r>
                      <a:endParaRPr lang="en-GB" sz="16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Length of values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Summarising Data – Numeric Columns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33296"/>
              </p:ext>
            </p:extLst>
          </p:nvPr>
        </p:nvGraphicFramePr>
        <p:xfrm>
          <a:off x="303213" y="1777312"/>
          <a:ext cx="8445500" cy="20421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summarise(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mean(mpg),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n_distinct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mean(mpg)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n_distinct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1  20.09062              3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# specifying</a:t>
                      </a:r>
                      <a:r>
                        <a:rPr lang="en-GB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the column names </a:t>
                      </a:r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summarise(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MPG = mean(mpg),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NCyls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n_distinct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MPG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NCyls</a:t>
                      </a:r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1 20.09062     3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0750" y="3319670"/>
            <a:ext cx="8445624" cy="1904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 smtClean="0"/>
          </a:p>
          <a:p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</a:t>
            </a:r>
            <a:r>
              <a:rPr lang="en-US" sz="1800" dirty="0" smtClean="0"/>
              <a:t>f </a:t>
            </a:r>
            <a:r>
              <a:rPr lang="en-US" sz="1800" dirty="0"/>
              <a:t>we have missing data we can add an option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US" sz="1800" dirty="0"/>
              <a:t>that will find the summary value even if there are missing </a:t>
            </a:r>
            <a:r>
              <a:rPr lang="en-US" sz="1800" dirty="0" smtClean="0"/>
              <a:t>values, for example:</a:t>
            </a:r>
          </a:p>
          <a:p>
            <a:pPr marL="0" indent="0">
              <a:buNone/>
            </a:pPr>
            <a:endParaRPr lang="en-US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mean(mpg,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na.rm = TRUE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6896"/>
            <a:ext cx="8766313" cy="5426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3" y="4896333"/>
            <a:ext cx="422413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The Pipe operator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b="0" dirty="0" smtClean="0"/>
              <a:t>%&gt;%</a:t>
            </a:r>
            <a:r>
              <a:rPr lang="en-GB" dirty="0" smtClean="0"/>
              <a:t> Operator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The </a:t>
            </a:r>
            <a:r>
              <a:rPr lang="en-US" sz="1800" b="1" dirty="0" err="1"/>
              <a:t>dplyr</a:t>
            </a:r>
            <a:r>
              <a:rPr lang="en-US" sz="1800" dirty="0"/>
              <a:t> package </a:t>
            </a:r>
            <a:r>
              <a:rPr lang="en-US" sz="1800" dirty="0" smtClean="0"/>
              <a:t>introduced </a:t>
            </a:r>
            <a:r>
              <a:rPr lang="en-US" sz="1800" dirty="0"/>
              <a:t>the “pipe” or “then” operator which allows us to pass data more easily between functions. </a:t>
            </a:r>
            <a:endParaRPr lang="en-US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 smtClean="0"/>
              <a:t>We </a:t>
            </a:r>
            <a:r>
              <a:rPr lang="en-US" sz="1800" dirty="0"/>
              <a:t>will illustrate this with an </a:t>
            </a:r>
            <a:r>
              <a:rPr lang="en-US" sz="1800" dirty="0" smtClean="0"/>
              <a:t>example</a:t>
            </a:r>
            <a:r>
              <a:rPr lang="en-US" sz="1800" dirty="0"/>
              <a:t> </a:t>
            </a:r>
            <a:r>
              <a:rPr lang="en-US" sz="1800" dirty="0" smtClean="0"/>
              <a:t>of two equivalent statements</a:t>
            </a:r>
            <a:r>
              <a:rPr lang="en-US" sz="1800" dirty="0" smtClean="0"/>
              <a:t>: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8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The pipe operator </a:t>
            </a:r>
            <a:r>
              <a:rPr lang="en-US" sz="1800" dirty="0" smtClean="0"/>
              <a:t>makes it </a:t>
            </a:r>
            <a:r>
              <a:rPr lang="en-US" sz="1800" dirty="0"/>
              <a:t>easier for </a:t>
            </a:r>
            <a:r>
              <a:rPr lang="en-US" sz="1800" dirty="0" smtClean="0"/>
              <a:t>us to work out exactly what is happening </a:t>
            </a:r>
            <a:r>
              <a:rPr lang="en-US" sz="1800" dirty="0"/>
              <a:t>by separating out each step.</a:t>
            </a:r>
            <a:endParaRPr lang="en-GB" sz="1800" dirty="0"/>
          </a:p>
          <a:p>
            <a:endParaRPr lang="en-GB" sz="1600" dirty="0"/>
          </a:p>
          <a:p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62486"/>
              </p:ext>
            </p:extLst>
          </p:nvPr>
        </p:nvGraphicFramePr>
        <p:xfrm>
          <a:off x="321933" y="2913458"/>
          <a:ext cx="8426531" cy="164025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1640254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summarise(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am), MPG = mean(mpg))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# is the same as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 %&gt;%</a:t>
                      </a:r>
                    </a:p>
                    <a:p>
                      <a:r>
                        <a:rPr lang="en-GB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summarise(MPG = mean(mpg))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4952D0-C2A4-46AD-BF85-0F8C1D92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DCAFF0-9FC0-4806-9527-97BF483EF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96445"/>
            <a:ext cx="8229600" cy="392971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bit.ly/</a:t>
            </a:r>
            <a:r>
              <a:rPr lang="en-GB" dirty="0" err="1" smtClean="0"/>
              <a:t>tttt</a:t>
            </a: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bit.ly/</a:t>
            </a:r>
            <a:r>
              <a:rPr lang="en-GB" dirty="0" err="1" smtClean="0"/>
              <a:t>hhh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/>
              <a:t>%&gt;%</a:t>
            </a:r>
            <a:r>
              <a:rPr lang="en-GB" dirty="0"/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1800" dirty="0" smtClean="0"/>
              <a:t>Notice </a:t>
            </a:r>
            <a:r>
              <a:rPr lang="en-US" sz="1800" dirty="0"/>
              <a:t>that we are no longer giving the dataset name as the first argument to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1800" dirty="0"/>
              <a:t> and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sz="1800" dirty="0"/>
              <a:t> </a:t>
            </a:r>
            <a:r>
              <a:rPr lang="en-US" sz="1800" dirty="0" smtClean="0"/>
              <a:t>functions - the </a:t>
            </a:r>
            <a:r>
              <a:rPr lang="en-US" sz="1800" dirty="0"/>
              <a:t>pipe operator </a:t>
            </a:r>
            <a:r>
              <a:rPr lang="en-US" sz="1800" dirty="0" smtClean="0"/>
              <a:t>does this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 smtClean="0"/>
              <a:t>It also makes the code easier to read, the above says: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US" sz="1600" dirty="0"/>
              <a:t>"Take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1600" dirty="0"/>
              <a:t> data </a:t>
            </a:r>
            <a:r>
              <a:rPr lang="en-US" sz="1600" u="sng" dirty="0"/>
              <a:t>and then</a:t>
            </a:r>
            <a:r>
              <a:rPr lang="en-US" sz="1600" dirty="0"/>
              <a:t> group it by </a:t>
            </a:r>
            <a:r>
              <a:rPr lang="en-US" sz="1600" i="1" dirty="0" err="1"/>
              <a:t>cyl</a:t>
            </a:r>
            <a:r>
              <a:rPr lang="en-US" sz="1600" dirty="0"/>
              <a:t> and </a:t>
            </a:r>
            <a:r>
              <a:rPr lang="en-US" sz="1600" i="1" dirty="0"/>
              <a:t>am</a:t>
            </a:r>
            <a:r>
              <a:rPr lang="en-US" sz="1600" dirty="0"/>
              <a:t> </a:t>
            </a:r>
            <a:r>
              <a:rPr lang="en-US" sz="1600" u="sng" dirty="0"/>
              <a:t>and then</a:t>
            </a:r>
            <a:r>
              <a:rPr lang="en-US" sz="1600" dirty="0"/>
              <a:t> </a:t>
            </a:r>
            <a:r>
              <a:rPr lang="en-US" sz="1600" dirty="0" err="1"/>
              <a:t>summarise</a:t>
            </a:r>
            <a:r>
              <a:rPr lang="en-US" sz="1600" dirty="0"/>
              <a:t> by the finding the mean </a:t>
            </a:r>
            <a:r>
              <a:rPr lang="en-US" sz="1600" i="1" dirty="0"/>
              <a:t>mpg</a:t>
            </a:r>
            <a:r>
              <a:rPr lang="en-US" sz="1600" dirty="0"/>
              <a:t>"</a:t>
            </a:r>
            <a:endParaRPr lang="en-GB" sz="16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1800" dirty="0"/>
              <a:t>So we can </a:t>
            </a:r>
            <a:r>
              <a:rPr lang="en-US" sz="1800" dirty="0" smtClean="0"/>
              <a:t>easily pipe </a:t>
            </a:r>
            <a:r>
              <a:rPr lang="en-US" sz="1800" dirty="0"/>
              <a:t>data through lots of functions all in one block of code</a:t>
            </a:r>
            <a:endParaRPr lang="en-GB" sz="180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145103"/>
              </p:ext>
            </p:extLst>
          </p:nvPr>
        </p:nvGraphicFramePr>
        <p:xfrm>
          <a:off x="321933" y="1792489"/>
          <a:ext cx="8426531" cy="86409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 %&gt;%</a:t>
                      </a:r>
                    </a:p>
                    <a:p>
                      <a:r>
                        <a:rPr lang="en-GB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summarise(MPG = mean(mpg))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0" dirty="0"/>
              <a:t>%&gt;%</a:t>
            </a:r>
            <a:r>
              <a:rPr lang="en-GB" dirty="0"/>
              <a:t> Operator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090115"/>
              </p:ext>
            </p:extLst>
          </p:nvPr>
        </p:nvGraphicFramePr>
        <p:xfrm>
          <a:off x="303213" y="1863811"/>
          <a:ext cx="8426531" cy="3261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</a:t>
                      </a:r>
                    </a:p>
                    <a:p>
                      <a:r>
                        <a:rPr lang="en-GB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select(mpg,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am, gear) %&gt;%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filter(am == 0) %&gt;%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%&gt;%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summarise(mean.mpg = mean(mpg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Source: local data frame [3 x 2]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mean.mpg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1     4   22.900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2     6   19.125</a:t>
                      </a: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3     8   15.050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487017"/>
            <a:ext cx="8696739" cy="5323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6777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Data visualisation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principles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000" dirty="0"/>
              <a:t>The basic principle is to create a graphical </a:t>
            </a:r>
            <a:r>
              <a:rPr lang="en-AU" sz="2000" dirty="0" smtClean="0"/>
              <a:t>object </a:t>
            </a:r>
            <a:r>
              <a:rPr lang="en-AU" sz="2000" dirty="0"/>
              <a:t>using one of two primary functions: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AU" sz="2000" dirty="0"/>
              <a:t> or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AU" sz="2000" dirty="0" smtClean="0">
                <a:latin typeface="+mj-lt"/>
                <a:cs typeface="Courier New" panose="02070309020205020404" pitchFamily="49" charset="0"/>
              </a:rPr>
              <a:t>Here is an example of using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AU" sz="2000" dirty="0" smtClean="0">
                <a:latin typeface="+mj-lt"/>
                <a:cs typeface="Courier New" panose="02070309020205020404" pitchFamily="49" charset="0"/>
              </a:rPr>
              <a:t>: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000" dirty="0" smtClean="0"/>
              <a:t>We can specify the title and labels for the graphic as follows:</a:t>
            </a:r>
            <a:endParaRPr lang="en-AU" sz="2000" dirty="0" smtClean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037030"/>
              </p:ext>
            </p:extLst>
          </p:nvPr>
        </p:nvGraphicFramePr>
        <p:xfrm>
          <a:off x="457200" y="2523744"/>
          <a:ext cx="8426531" cy="7925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792545">
                <a:tc>
                  <a:txBody>
                    <a:bodyPr/>
                    <a:lstStyle/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qplot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(mpg,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data =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983372"/>
              </p:ext>
            </p:extLst>
          </p:nvPr>
        </p:nvGraphicFramePr>
        <p:xfrm>
          <a:off x="457199" y="4239833"/>
          <a:ext cx="8426531" cy="1463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135857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qplot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(mpg,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data =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main = 'Horsepower Vs 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en-AU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 Data: </a:t>
                      </a:r>
                      <a:r>
                        <a:rPr lang="en-AU" sz="1800" b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AU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',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xlab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'Miles/US Gallon', </a:t>
                      </a:r>
                    </a:p>
                    <a:p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ylab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'Gross Horsepower',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xlim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xRange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ylim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AU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yRange</a:t>
                      </a:r>
                      <a:r>
                        <a:rPr lang="en-AU" sz="1800" b="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scatterplot with </a:t>
            </a:r>
            <a:r>
              <a:rPr lang="en-GB" dirty="0" err="1" smtClean="0"/>
              <a:t>qplot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6" y="1664208"/>
            <a:ext cx="8538421" cy="3913632"/>
          </a:xfrm>
        </p:spPr>
      </p:pic>
    </p:spTree>
    <p:extLst>
      <p:ext uri="{BB962C8B-B14F-4D97-AF65-F5344CB8AC3E}">
        <p14:creationId xmlns:p14="http://schemas.microsoft.com/office/powerpoint/2010/main" val="21512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Bar Chart with </a:t>
            </a:r>
            <a:r>
              <a:rPr lang="en-GB" dirty="0" err="1" smtClean="0"/>
              <a:t>ggplot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AU" sz="2000" dirty="0" smtClean="0"/>
              <a:t> </a:t>
            </a:r>
            <a:r>
              <a:rPr lang="en-AU" sz="2000" dirty="0" smtClean="0"/>
              <a:t>makes a number of assumptions about what you are trying to plot. </a:t>
            </a:r>
            <a:r>
              <a:rPr lang="en-AU" sz="2000" dirty="0" smtClean="0"/>
              <a:t>On the other hand,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AU" sz="2000" dirty="0" smtClean="0"/>
              <a:t> creates an empty graphical object that we can add layers to – it can be very useful for highly customised graphics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922688"/>
              </p:ext>
            </p:extLst>
          </p:nvPr>
        </p:nvGraphicFramePr>
        <p:xfrm>
          <a:off x="457200" y="3191256"/>
          <a:ext cx="8426531" cy="22860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226771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basicPlot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&lt;-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ggplot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(data =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+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geom_bar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aes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 =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as.factor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y = mpg,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fill =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as.factor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(carb)),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stat = "summary",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fun.y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"mean",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position = "dodge")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2420DD-B261-45DF-891F-8450DCF9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Bar </a:t>
            </a:r>
            <a:r>
              <a:rPr lang="en-GB" dirty="0" smtClean="0"/>
              <a:t>Chart with </a:t>
            </a:r>
            <a:r>
              <a:rPr lang="en-GB" dirty="0" err="1" smtClean="0"/>
              <a:t>ggplot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0760"/>
            <a:ext cx="8052721" cy="35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9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5B43A6DE-FD97-4972-9B14-6FE3140B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Labels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F61E970-4369-4B28-BB3B-A6016904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/>
              <a:t>Use the labs function to set all labels</a:t>
            </a:r>
          </a:p>
          <a:p>
            <a:pPr lvl="1"/>
            <a:r>
              <a:rPr lang="en-GB" sz="2000" dirty="0"/>
              <a:t>title, subtitle, caption</a:t>
            </a:r>
          </a:p>
          <a:p>
            <a:pPr lvl="1"/>
            <a:r>
              <a:rPr lang="en-GB" sz="2000" dirty="0"/>
              <a:t>x, y</a:t>
            </a:r>
          </a:p>
          <a:p>
            <a:pPr lvl="1"/>
            <a:r>
              <a:rPr lang="en-GB" sz="2000" dirty="0"/>
              <a:t>colour, fill, shape, …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063210"/>
              </p:ext>
            </p:extLst>
          </p:nvPr>
        </p:nvGraphicFramePr>
        <p:xfrm>
          <a:off x="358734" y="3621024"/>
          <a:ext cx="8426531" cy="20116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200454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labelPlot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&lt;-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basicPlot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labs(title = "Miles per gallon vs number of cylinders and    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                  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carburetors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",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x = "Number of cylinders",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y = "Miles per gallon",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caption = "data: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",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fill = "Number of \n </a:t>
                      </a:r>
                      <a:r>
                        <a:rPr lang="en-GB" sz="18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carburetors</a:t>
                      </a:r>
                      <a:r>
                        <a:rPr lang="en-GB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  <a:endParaRPr lang="en-GB" sz="1800" b="0" kern="1200" dirty="0" smtClean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2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7B14C-D834-458B-8005-F1CCB9FF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Labels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7" y="1812200"/>
            <a:ext cx="7633106" cy="33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8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4" y="506897"/>
            <a:ext cx="8806071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315" y="310737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Simple statistics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400" dirty="0"/>
              <a:t> </a:t>
            </a:r>
            <a:r>
              <a:rPr lang="en-GB" sz="2400" dirty="0" smtClean="0"/>
              <a:t> Introduction to R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400" dirty="0" smtClean="0"/>
              <a:t>  Reading in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400" dirty="0" smtClean="0"/>
              <a:t>  Manipulating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400" dirty="0" smtClean="0"/>
              <a:t>  Data visualisations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GB" sz="2400" dirty="0"/>
          </a:p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</a:rPr>
              <a:t>  Bonus material: </a:t>
            </a:r>
            <a:r>
              <a:rPr lang="en-GB" sz="24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</a:rPr>
              <a:t>imple statistics</a:t>
            </a:r>
            <a:endParaRPr lang="en-GB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Within R, we can fit a number of statistical models to our data.  Some of the more common model fitting functions can be found in the following table: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6470" y="2549939"/>
          <a:ext cx="7931427" cy="23959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75059"/>
                <a:gridCol w="4267200"/>
                <a:gridCol w="2089168"/>
              </a:tblGrid>
              <a:tr h="290029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Function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Model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Package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 err="1">
                          <a:effectLst/>
                        </a:rPr>
                        <a:t>aov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Analysis of Variance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stats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>
                          <a:effectLst/>
                        </a:rPr>
                        <a:t>lm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Linear regression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>
                          <a:effectLst/>
                        </a:rPr>
                        <a:t>stats</a:t>
                      </a:r>
                      <a:endParaRPr lang="en-GB" sz="1400" b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 err="1">
                          <a:effectLst/>
                        </a:rPr>
                        <a:t>glm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Generalised linear model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stats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>
                          <a:effectLst/>
                        </a:rPr>
                        <a:t>gam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Generalised additive model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gam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 err="1">
                          <a:effectLst/>
                        </a:rPr>
                        <a:t>lme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Linear mixed effects model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 err="1">
                          <a:effectLst/>
                        </a:rPr>
                        <a:t>nlme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 err="1" smtClean="0">
                          <a:effectLst/>
                        </a:rPr>
                        <a:t>nls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Non-linear least squares regression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 smtClean="0">
                          <a:effectLst/>
                        </a:rPr>
                        <a:t>Stats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b="1" dirty="0" err="1">
                          <a:effectLst/>
                        </a:rPr>
                        <a:t>nlme</a:t>
                      </a:r>
                      <a:endParaRPr lang="en-GB" sz="1400" b="1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</a:rPr>
                        <a:t>Non-linear mixed effects model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b="0" dirty="0" err="1">
                          <a:effectLst/>
                        </a:rPr>
                        <a:t>nlme</a:t>
                      </a:r>
                      <a:endParaRPr lang="en-GB" sz="1400" b="0" dirty="0">
                        <a:effectLst/>
                        <a:latin typeface="Trebuchet MS" panose="020B0603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Linear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/>
              <a:t>A basic model can be fit by selecting a model fitting function (such as lm) and specifying a formula.  </a:t>
            </a:r>
            <a:r>
              <a:rPr lang="en-GB" sz="2000" dirty="0" smtClean="0"/>
              <a:t>Here is an example of a </a:t>
            </a:r>
            <a:r>
              <a:rPr lang="en-GB" sz="2000" dirty="0"/>
              <a:t>basic linear model </a:t>
            </a:r>
            <a:r>
              <a:rPr lang="en-GB" sz="2000" dirty="0" smtClean="0"/>
              <a:t>fit: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We can see the contents </a:t>
            </a:r>
            <a:r>
              <a:rPr lang="en-GB" sz="2000" dirty="0"/>
              <a:t>of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 smtClean="0"/>
              <a:t>using </a:t>
            </a:r>
            <a:r>
              <a:rPr lang="en-GB" sz="2000" dirty="0"/>
              <a:t>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en-GB" sz="2000" dirty="0"/>
              <a:t> function</a:t>
            </a:r>
          </a:p>
          <a:p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260269" y="2549611"/>
          <a:ext cx="8426531" cy="10668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Fit a model of E(MPG) = a + b * Weight</a:t>
                      </a:r>
                    </a:p>
                    <a:p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mpgLm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&lt;- lm(mpg ~ </a:t>
                      </a:r>
                      <a:r>
                        <a:rPr lang="en-US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data = </a:t>
                      </a:r>
                      <a:r>
                        <a:rPr lang="en-US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260269" y="4737012"/>
          <a:ext cx="8426531" cy="10668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#check what is in the linear model </a:t>
                      </a:r>
                      <a:r>
                        <a:rPr lang="en-US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mpgLm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names(</a:t>
                      </a:r>
                      <a:r>
                        <a:rPr lang="en-US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mpgLm</a:t>
                      </a:r>
                      <a:r>
                        <a:rPr lang="en-US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You can access this information by typing $ sign after the model name:</a:t>
            </a:r>
          </a:p>
          <a:p>
            <a:endParaRPr lang="en-GB" sz="2000" dirty="0" smtClean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260269" y="2185836"/>
          <a:ext cx="8426531" cy="1554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names(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mpgLm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[1] "coefficients"  "residuals"     "effects"       "rank"        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[5] "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fitted.values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 "assign"        "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qr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            "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df.residual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  </a:t>
                      </a:r>
                    </a:p>
                    <a:p>
                      <a:pPr marL="0" indent="0">
                        <a:buNone/>
                      </a:pP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[9] "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xlevels</a:t>
                      </a: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       "call"          "terms"         "model"  </a:t>
                      </a:r>
                    </a:p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63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The output of the linear model contains: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000" dirty="0" smtClean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260269" y="4856130"/>
          <a:ext cx="8426531" cy="864096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coefs</a:t>
                      </a:r>
                      <a:r>
                        <a:rPr lang="en-GB" sz="16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&lt;- </a:t>
                      </a:r>
                      <a:r>
                        <a:rPr lang="en-GB" sz="16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mpgLm$coefficients</a:t>
                      </a:r>
                      <a:endParaRPr lang="en-GB" sz="16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5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to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/>
              <a:t>Free, open source implementation of the "S" </a:t>
            </a:r>
            <a:r>
              <a:rPr lang="en-GB" sz="2000" dirty="0" smtClean="0"/>
              <a:t>language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/>
              <a:t>Originally written by Robert Gentleman and Ross Ihaka of the University of </a:t>
            </a:r>
            <a:r>
              <a:rPr lang="en-GB" sz="2000" dirty="0" smtClean="0"/>
              <a:t>Auckland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R </a:t>
            </a:r>
            <a:r>
              <a:rPr lang="en-GB" sz="2000" dirty="0"/>
              <a:t>has many contributors from all over the </a:t>
            </a:r>
            <a:r>
              <a:rPr lang="en-GB" sz="2000" dirty="0" smtClean="0"/>
              <a:t>world - CRAN </a:t>
            </a:r>
            <a:r>
              <a:rPr lang="en-GB" sz="2000" dirty="0"/>
              <a:t>is the main public package </a:t>
            </a:r>
            <a:r>
              <a:rPr lang="en-GB" sz="2000" dirty="0" smtClean="0"/>
              <a:t>repository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0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Over 10,000 packages available for download </a:t>
            </a:r>
          </a:p>
          <a:p>
            <a:endParaRPr lang="en-GB" sz="1800" dirty="0" smtClean="0"/>
          </a:p>
          <a:p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0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and R Studio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/>
              <a:t>R can be installed directly from “CRAN” (Comprehensive R Archive Network) 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GB" sz="1800" dirty="0"/>
              <a:t>Accessible from the R project website 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GB" sz="1800" dirty="0">
                <a:hlinkClick r:id="rId2"/>
              </a:rPr>
              <a:t>www.r-project.org</a:t>
            </a:r>
            <a:endParaRPr lang="en-GB" sz="1800" dirty="0"/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GB" sz="1800" dirty="0"/>
              <a:t>From this site, users can download either the more recent release or previous releases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endParaRPr lang="en-GB" sz="16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/>
              <a:t>The </a:t>
            </a:r>
            <a:r>
              <a:rPr lang="en-GB" sz="2000" dirty="0" err="1"/>
              <a:t>RStudio</a:t>
            </a:r>
            <a:r>
              <a:rPr lang="en-GB" sz="2000" dirty="0"/>
              <a:t> product can be installed from the </a:t>
            </a:r>
            <a:r>
              <a:rPr lang="en-GB" sz="2000" dirty="0" err="1"/>
              <a:t>RStudio</a:t>
            </a:r>
            <a:r>
              <a:rPr lang="en-GB" sz="2000" dirty="0"/>
              <a:t> company website 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GB" sz="1800" dirty="0">
                <a:hlinkClick r:id="rId3"/>
              </a:rPr>
              <a:t>http://www.rstudio.com</a:t>
            </a:r>
            <a:endParaRPr lang="en-GB" sz="1800" dirty="0"/>
          </a:p>
          <a:p>
            <a:pPr lvl="1">
              <a:buClr>
                <a:schemeClr val="accent6">
                  <a:lumMod val="75000"/>
                </a:schemeClr>
              </a:buClr>
            </a:pPr>
            <a:r>
              <a:rPr lang="en-GB" sz="1800" dirty="0"/>
              <a:t>There are desktop and server version available</a:t>
            </a:r>
          </a:p>
          <a:p>
            <a:pPr lvl="1"/>
            <a:endParaRPr lang="en-GB" sz="1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7322"/>
            <a:ext cx="8751294" cy="55460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8507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Reading in datasets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in 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3813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Set the working directory in R to folder containing your dataset</a:t>
            </a:r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etwd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(“&lt;location of your dataset&gt;”)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Use the following functions to read the datasets</a:t>
            </a:r>
          </a:p>
          <a:p>
            <a:pPr marL="0" indent="0">
              <a:buNone/>
            </a:pPr>
            <a:endParaRPr lang="en-GB" sz="2000" dirty="0" smtClean="0"/>
          </a:p>
          <a:p>
            <a:endParaRPr lang="en-GB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36345"/>
              </p:ext>
            </p:extLst>
          </p:nvPr>
        </p:nvGraphicFramePr>
        <p:xfrm>
          <a:off x="586409" y="3275494"/>
          <a:ext cx="8100391" cy="25104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61052"/>
                <a:gridCol w="5476461"/>
                <a:gridCol w="1162878"/>
              </a:tblGrid>
              <a:tr h="386522">
                <a:tc>
                  <a:txBody>
                    <a:bodyPr/>
                    <a:lstStyle/>
                    <a:p>
                      <a:r>
                        <a:rPr lang="en-GB" dirty="0" smtClean="0"/>
                        <a:t>Data</a:t>
                      </a:r>
                      <a:r>
                        <a:rPr lang="en-GB" baseline="0" dirty="0" smtClean="0"/>
                        <a:t> f</a:t>
                      </a:r>
                      <a:r>
                        <a:rPr lang="en-GB" dirty="0" smtClean="0"/>
                        <a:t>ile</a:t>
                      </a:r>
                      <a:r>
                        <a:rPr lang="en-GB" baseline="0" dirty="0" smtClean="0"/>
                        <a:t> type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Function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Library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86522">
                <a:tc>
                  <a:txBody>
                    <a:bodyPr/>
                    <a:lstStyle/>
                    <a:p>
                      <a:r>
                        <a:rPr lang="en-GB" dirty="0" smtClean="0"/>
                        <a:t>.txt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read.table</a:t>
                      </a:r>
                      <a:r>
                        <a:rPr lang="en-GB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(“&lt;filename.txt&gt;”, header = TRUE)</a:t>
                      </a:r>
                      <a:endParaRPr lang="en-GB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native</a:t>
                      </a:r>
                      <a:endParaRPr lang="en-GB" dirty="0"/>
                    </a:p>
                  </a:txBody>
                  <a:tcPr/>
                </a:tc>
              </a:tr>
              <a:tr h="386522">
                <a:tc>
                  <a:txBody>
                    <a:bodyPr/>
                    <a:lstStyle/>
                    <a:p>
                      <a:r>
                        <a:rPr lang="en-GB" dirty="0" smtClean="0"/>
                        <a:t>.csv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read.csv(file=“&lt;filename.csv&gt;", header=TRUE, </a:t>
                      </a:r>
                      <a:r>
                        <a:rPr lang="en-GB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sep</a:t>
                      </a:r>
                      <a:r>
                        <a:rPr lang="en-GB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=",")</a:t>
                      </a:r>
                      <a:endParaRPr lang="en-GB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native</a:t>
                      </a:r>
                      <a:endParaRPr lang="en-GB" dirty="0"/>
                    </a:p>
                  </a:txBody>
                  <a:tcPr/>
                </a:tc>
              </a:tr>
              <a:tr h="386522">
                <a:tc>
                  <a:txBody>
                    <a:bodyPr/>
                    <a:lstStyle/>
                    <a:p>
                      <a:r>
                        <a:rPr lang="en-GB" dirty="0" smtClean="0"/>
                        <a:t>.</a:t>
                      </a:r>
                      <a:r>
                        <a:rPr lang="en-GB" dirty="0" err="1" smtClean="0"/>
                        <a:t>xls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read.xls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(“&lt;filename.xls&gt;")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sheet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header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TRUE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en-GB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gdata</a:t>
                      </a:r>
                      <a:endParaRPr lang="en-GB" dirty="0"/>
                    </a:p>
                  </a:txBody>
                  <a:tcPr/>
                </a:tc>
              </a:tr>
              <a:tr h="386522">
                <a:tc>
                  <a:txBody>
                    <a:bodyPr/>
                    <a:lstStyle/>
                    <a:p>
                      <a:r>
                        <a:rPr lang="en-GB" dirty="0" smtClean="0"/>
                        <a:t>.</a:t>
                      </a:r>
                      <a:r>
                        <a:rPr lang="en-GB" dirty="0" err="1" smtClean="0"/>
                        <a:t>xlsx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read.xlsx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(“filename.xlsx")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sheet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header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TRUE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en-GB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xlsx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9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457200"/>
            <a:ext cx="8796130" cy="5421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 smtClean="0"/>
              <a:t>Data manipulation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Merge two datasets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Merge two datasets horizontally – must have a common variable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/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18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000" dirty="0" smtClean="0"/>
              <a:t>Merge two datasets vertically – all variables in the two datasets must be the same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16702"/>
              </p:ext>
            </p:extLst>
          </p:nvPr>
        </p:nvGraphicFramePr>
        <p:xfrm>
          <a:off x="579782" y="2291080"/>
          <a:ext cx="609600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endParaRPr lang="en-US" sz="1400" kern="1200" dirty="0" smtClean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sz="1800" kern="1200" baseline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merge two data frames by ID</a:t>
                      </a:r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total &lt;- merge(</a:t>
                      </a:r>
                      <a:r>
                        <a:rPr lang="en-US" sz="1800" kern="12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</a:t>
                      </a:r>
                      <a:r>
                        <a:rPr lang="en-US" sz="1800" kern="1200" baseline="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kern="1200" baseline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dfB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by="ID")</a:t>
                      </a:r>
                    </a:p>
                    <a:p>
                      <a:endParaRPr lang="en-GB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36402"/>
              </p:ext>
            </p:extLst>
          </p:nvPr>
        </p:nvGraphicFramePr>
        <p:xfrm>
          <a:off x="579782" y="4482279"/>
          <a:ext cx="6096000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# add rows from </a:t>
                      </a:r>
                      <a:r>
                        <a:rPr lang="en-US" sz="1800" kern="12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dfB</a:t>
                      </a:r>
                      <a:r>
                        <a:rPr lang="en-US" sz="1800" kern="1200" baseline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to </a:t>
                      </a:r>
                      <a:r>
                        <a:rPr lang="en-US" sz="1800" kern="1200" baseline="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dfA</a:t>
                      </a:r>
                      <a:endParaRPr lang="en-US" sz="1800" kern="1200" baseline="0" dirty="0" smtClean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total &lt;- </a:t>
                      </a:r>
                      <a:r>
                        <a:rPr lang="en-US" sz="1800" kern="12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rbind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</a:t>
                      </a:r>
                      <a:r>
                        <a:rPr lang="en-US" sz="1800" kern="1200" baseline="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800" kern="1200" baseline="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dfB</a:t>
                      </a:r>
                      <a:r>
                        <a:rPr lang="en-US" sz="1800" kern="1200" dirty="0" smtClean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GB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5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14378</TotalTime>
  <Words>2126</Words>
  <Application>Microsoft Office PowerPoint</Application>
  <PresentationFormat>On-screen Show (4:3)</PresentationFormat>
  <Paragraphs>403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Times New Roman</vt:lpstr>
      <vt:lpstr>Trebuchet MS</vt:lpstr>
      <vt:lpstr>Wingdings</vt:lpstr>
      <vt:lpstr>Custom Design</vt:lpstr>
      <vt:lpstr>Introduction to R Women in Data 2017</vt:lpstr>
      <vt:lpstr>Code For Today</vt:lpstr>
      <vt:lpstr>Agenda</vt:lpstr>
      <vt:lpstr>Introduction to R</vt:lpstr>
      <vt:lpstr>R and R Studio </vt:lpstr>
      <vt:lpstr>Reading in datasets</vt:lpstr>
      <vt:lpstr>Reading in datasets</vt:lpstr>
      <vt:lpstr>Data manipulation</vt:lpstr>
      <vt:lpstr>Merge two datasets</vt:lpstr>
      <vt:lpstr>Data manipulation – dplyr </vt:lpstr>
      <vt:lpstr>The filter function</vt:lpstr>
      <vt:lpstr>The select function</vt:lpstr>
      <vt:lpstr>The arrange function</vt:lpstr>
      <vt:lpstr>The mutate function</vt:lpstr>
      <vt:lpstr>The mutate function</vt:lpstr>
      <vt:lpstr>Summarising Data – Numeric Columns</vt:lpstr>
      <vt:lpstr>Summarising Data – Numeric Columns</vt:lpstr>
      <vt:lpstr>The Pipe operator</vt:lpstr>
      <vt:lpstr>The %&gt;% Operator</vt:lpstr>
      <vt:lpstr>The %&gt;% Operator</vt:lpstr>
      <vt:lpstr>The %&gt;% Operator</vt:lpstr>
      <vt:lpstr>Data visualisation</vt:lpstr>
      <vt:lpstr>Basic principles</vt:lpstr>
      <vt:lpstr>A simple scatterplot with qplot</vt:lpstr>
      <vt:lpstr>A simple Bar Chart with ggplot</vt:lpstr>
      <vt:lpstr>A Simple Bar Chart with ggplot</vt:lpstr>
      <vt:lpstr>The Labels Layer</vt:lpstr>
      <vt:lpstr>The Labels Layer</vt:lpstr>
      <vt:lpstr>Simple statistics</vt:lpstr>
      <vt:lpstr>Statistical models</vt:lpstr>
      <vt:lpstr>Linear models</vt:lpstr>
      <vt:lpstr>Linear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Yelf</dc:creator>
  <cp:lastModifiedBy>Tatiana Kim</cp:lastModifiedBy>
  <cp:revision>258</cp:revision>
  <dcterms:created xsi:type="dcterms:W3CDTF">2017-03-19T07:30:29Z</dcterms:created>
  <dcterms:modified xsi:type="dcterms:W3CDTF">2017-11-22T10:11:54Z</dcterms:modified>
</cp:coreProperties>
</file>